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256" r:id="rId2"/>
    <p:sldId id="616" r:id="rId3"/>
    <p:sldId id="617" r:id="rId4"/>
    <p:sldId id="618" r:id="rId5"/>
    <p:sldId id="649" r:id="rId6"/>
    <p:sldId id="619" r:id="rId7"/>
    <p:sldId id="620" r:id="rId8"/>
    <p:sldId id="650" r:id="rId9"/>
    <p:sldId id="651" r:id="rId10"/>
    <p:sldId id="652" r:id="rId11"/>
    <p:sldId id="653" r:id="rId12"/>
    <p:sldId id="654" r:id="rId13"/>
    <p:sldId id="655" r:id="rId14"/>
    <p:sldId id="656" r:id="rId15"/>
    <p:sldId id="657" r:id="rId16"/>
    <p:sldId id="658" r:id="rId17"/>
    <p:sldId id="659" r:id="rId18"/>
    <p:sldId id="626" r:id="rId19"/>
    <p:sldId id="660" r:id="rId20"/>
    <p:sldId id="661" r:id="rId21"/>
    <p:sldId id="662" r:id="rId22"/>
    <p:sldId id="664" r:id="rId23"/>
    <p:sldId id="663" r:id="rId24"/>
    <p:sldId id="665" r:id="rId25"/>
    <p:sldId id="666" r:id="rId26"/>
    <p:sldId id="635" r:id="rId27"/>
    <p:sldId id="636" r:id="rId28"/>
    <p:sldId id="637" r:id="rId29"/>
    <p:sldId id="638" r:id="rId30"/>
    <p:sldId id="667" r:id="rId31"/>
    <p:sldId id="668" r:id="rId32"/>
    <p:sldId id="669" r:id="rId33"/>
    <p:sldId id="642" r:id="rId34"/>
    <p:sldId id="671" r:id="rId35"/>
    <p:sldId id="673" r:id="rId36"/>
    <p:sldId id="674" r:id="rId37"/>
    <p:sldId id="675" r:id="rId38"/>
    <p:sldId id="672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BCF970-6833-4B50-A0C0-121238D367E4}" type="datetimeFigureOut">
              <a:rPr lang="en-GB" smtClean="0"/>
              <a:pPr/>
              <a:t>04/01/2013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C8CE2-4EC9-43A8-851C-B48A97B0B3C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8321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229A94-7769-4E99-AAA2-9C5FBB77D04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CEE90F-35CE-4376-9FDE-AB78426662F4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36D9E3-B5A9-417F-B956-363B54C0C4DF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381E1C-AA61-4D64-AAA7-091998E9DAB7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A70F21-8667-4CD1-B75A-00D1CB4D8997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10312E-8083-4404-8330-F189EEB1AB4F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D216FF-BEFE-485D-A12E-29A36844893B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61FA95-9D95-4DA8-BF7E-BE71DFC9C312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8F706F-FDBB-4A95-A3CA-3BCD20AC7967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B0B558-7288-4273-807E-508F53E15B7D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819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819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819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GB">
                <a:latin typeface="Arial" charset="0"/>
              </a:endParaRPr>
            </a:p>
          </p:txBody>
        </p:sp>
      </p:grpSp>
      <p:sp>
        <p:nvSpPr>
          <p:cNvPr id="819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155C6A93-BBB9-4F3E-86CC-09A735E9A6C7}" type="datetimeFigureOut">
              <a:rPr lang="en-GB" smtClean="0"/>
              <a:pPr/>
              <a:t>04/01/2013</a:t>
            </a:fld>
            <a:endParaRPr lang="en-GB"/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5C6A93-BBB9-4F3E-86CC-09A735E9A6C7}" type="datetimeFigureOut">
              <a:rPr lang="en-GB" smtClean="0"/>
              <a:pPr/>
              <a:t>04/01/2013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5C6A93-BBB9-4F3E-86CC-09A735E9A6C7}" type="datetimeFigureOut">
              <a:rPr lang="en-GB" smtClean="0"/>
              <a:pPr/>
              <a:t>04/01/2013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370013" y="301625"/>
            <a:ext cx="7313612" cy="56403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55C6A93-BBB9-4F3E-86CC-09A735E9A6C7}" type="datetimeFigureOut">
              <a:rPr lang="en-GB" smtClean="0"/>
              <a:pPr/>
              <a:t>04/01/2013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370013" y="1827213"/>
            <a:ext cx="3579812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370013" y="3960813"/>
            <a:ext cx="3579812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55C6A93-BBB9-4F3E-86CC-09A735E9A6C7}" type="datetimeFigureOut">
              <a:rPr lang="en-GB" smtClean="0"/>
              <a:pPr/>
              <a:t>04/01/2013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55C6A93-BBB9-4F3E-86CC-09A735E9A6C7}" type="datetimeFigureOut">
              <a:rPr lang="en-GB" smtClean="0"/>
              <a:pPr/>
              <a:t>04/01/2013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5C6A93-BBB9-4F3E-86CC-09A735E9A6C7}" type="datetimeFigureOut">
              <a:rPr lang="en-GB" smtClean="0"/>
              <a:pPr/>
              <a:t>04/01/2013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5C6A93-BBB9-4F3E-86CC-09A735E9A6C7}" type="datetimeFigureOut">
              <a:rPr lang="en-GB" smtClean="0"/>
              <a:pPr/>
              <a:t>04/01/2013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5C6A93-BBB9-4F3E-86CC-09A735E9A6C7}" type="datetimeFigureOut">
              <a:rPr lang="en-GB" smtClean="0"/>
              <a:pPr/>
              <a:t>04/01/2013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5C6A93-BBB9-4F3E-86CC-09A735E9A6C7}" type="datetimeFigureOut">
              <a:rPr lang="en-GB" smtClean="0"/>
              <a:pPr/>
              <a:t>04/01/2013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5C6A93-BBB9-4F3E-86CC-09A735E9A6C7}" type="datetimeFigureOut">
              <a:rPr lang="en-GB" smtClean="0"/>
              <a:pPr/>
              <a:t>04/01/2013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5C6A93-BBB9-4F3E-86CC-09A735E9A6C7}" type="datetimeFigureOut">
              <a:rPr lang="en-GB" smtClean="0"/>
              <a:pPr/>
              <a:t>04/01/2013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5C6A93-BBB9-4F3E-86CC-09A735E9A6C7}" type="datetimeFigureOut">
              <a:rPr lang="en-GB" smtClean="0"/>
              <a:pPr/>
              <a:t>04/01/2013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5C6A93-BBB9-4F3E-86CC-09A735E9A6C7}" type="datetimeFigureOut">
              <a:rPr lang="en-GB" smtClean="0"/>
              <a:pPr/>
              <a:t>04/01/2013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7171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7172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GB">
                <a:latin typeface="Arial" charset="0"/>
              </a:endParaRPr>
            </a:p>
          </p:txBody>
        </p:sp>
        <p:sp>
          <p:nvSpPr>
            <p:cNvPr id="7173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17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fld id="{155C6A93-BBB9-4F3E-86CC-09A735E9A6C7}" type="datetimeFigureOut">
              <a:rPr lang="en-GB" smtClean="0"/>
              <a:pPr/>
              <a:t>04/01/2013</a:t>
            </a:fld>
            <a:endParaRPr lang="en-GB"/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Chapter 10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Biopsychology of Emotions, Stress and Health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Hippocampus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Role in memory formation and the process of long-term potentiation</a:t>
            </a:r>
          </a:p>
          <a:p>
            <a:r>
              <a:rPr lang="en-GB" dirty="0" smtClean="0"/>
              <a:t>The hippocampus and the </a:t>
            </a:r>
            <a:r>
              <a:rPr lang="en-GB" dirty="0" err="1" smtClean="0"/>
              <a:t>amygdala</a:t>
            </a:r>
            <a:r>
              <a:rPr lang="en-GB" dirty="0" smtClean="0"/>
              <a:t> are connected</a:t>
            </a:r>
          </a:p>
          <a:p>
            <a:r>
              <a:rPr lang="en-GB" dirty="0" err="1" smtClean="0"/>
              <a:t>Hippocampal</a:t>
            </a:r>
            <a:r>
              <a:rPr lang="en-GB" dirty="0" smtClean="0"/>
              <a:t> complex influences the </a:t>
            </a:r>
            <a:r>
              <a:rPr lang="en-GB" dirty="0" err="1" smtClean="0"/>
              <a:t>amygdala</a:t>
            </a:r>
            <a:r>
              <a:rPr lang="en-GB" dirty="0" smtClean="0"/>
              <a:t> reactions whenever emotional activities occur</a:t>
            </a:r>
          </a:p>
          <a:p>
            <a:r>
              <a:rPr lang="en-GB" dirty="0" smtClean="0"/>
              <a:t>Emotional meaning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Amygdala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The structure forms connections with the hippocampus, the </a:t>
            </a:r>
            <a:r>
              <a:rPr lang="en-GB" sz="2000" dirty="0" err="1" smtClean="0"/>
              <a:t>septal</a:t>
            </a:r>
            <a:r>
              <a:rPr lang="en-GB" sz="2000" dirty="0" smtClean="0"/>
              <a:t> nuclei and the prefrontal area as well as the medial dorsal nucleus of the thalamus </a:t>
            </a:r>
          </a:p>
          <a:p>
            <a:r>
              <a:rPr lang="en-GB" sz="2000" dirty="0" smtClean="0"/>
              <a:t>Plays a role in forming and storing memories connected with emotional occurrences</a:t>
            </a:r>
          </a:p>
          <a:p>
            <a:r>
              <a:rPr lang="en-GB" sz="2000" dirty="0" smtClean="0"/>
              <a:t>Fear conditioning</a:t>
            </a:r>
          </a:p>
          <a:p>
            <a:r>
              <a:rPr lang="en-GB" sz="2000" dirty="0" smtClean="0"/>
              <a:t>Central nuclei</a:t>
            </a:r>
            <a:endParaRPr lang="en-GB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Thalamus </a:t>
            </a: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180407" y="2593571"/>
            <a:ext cx="3690851" cy="3125585"/>
          </a:xfrm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sz="2000" dirty="0" smtClean="0"/>
              <a:t>Lesion or stimulation of the medial dorsal and anterior nuclei of the thalamus have been associated to altered emotional behaviour </a:t>
            </a:r>
            <a:endParaRPr lang="en-GB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Hypothalamus 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Lesions of the hypothalamic nuclei disrupt both sleep and wakefulness along with motivational behaviours, body temperature, sexual behaviours, fight reaction, appetite and thirst (Flament-Durand, 1980)</a:t>
            </a:r>
          </a:p>
          <a:p>
            <a:r>
              <a:rPr lang="en-GB" sz="2000" dirty="0" smtClean="0"/>
              <a:t>Lateral sections appears to be associated with pleasure and anger, while the median section is believed to be associated with aversion and displeasure</a:t>
            </a:r>
            <a:endParaRPr lang="en-GB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Cingulate</a:t>
            </a:r>
            <a:r>
              <a:rPr lang="en-GB" dirty="0" smtClean="0"/>
              <a:t> </a:t>
            </a:r>
            <a:r>
              <a:rPr lang="en-GB" dirty="0" err="1" smtClean="0"/>
              <a:t>gyrus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Located in the medial area of the brain in the middle of the </a:t>
            </a:r>
            <a:r>
              <a:rPr lang="en-GB" sz="2400" dirty="0" err="1" smtClean="0"/>
              <a:t>cingulate</a:t>
            </a:r>
            <a:r>
              <a:rPr lang="en-GB" sz="2400" dirty="0" smtClean="0"/>
              <a:t> </a:t>
            </a:r>
            <a:r>
              <a:rPr lang="en-GB" sz="2400" dirty="0" err="1" smtClean="0"/>
              <a:t>sulcus</a:t>
            </a:r>
            <a:r>
              <a:rPr lang="en-GB" sz="2400" dirty="0" smtClean="0"/>
              <a:t> and the corpus </a:t>
            </a:r>
            <a:r>
              <a:rPr lang="en-GB" sz="2400" dirty="0" err="1" smtClean="0"/>
              <a:t>callosum</a:t>
            </a:r>
            <a:endParaRPr lang="en-GB" sz="2400" dirty="0" smtClean="0"/>
          </a:p>
          <a:p>
            <a:r>
              <a:rPr lang="en-GB" sz="2400" dirty="0" smtClean="0"/>
              <a:t>Anterior cingulate </a:t>
            </a:r>
            <a:r>
              <a:rPr lang="en-GB" sz="2400" dirty="0" err="1" smtClean="0"/>
              <a:t>gyrus</a:t>
            </a:r>
            <a:r>
              <a:rPr lang="en-GB" sz="2400" dirty="0" smtClean="0"/>
              <a:t> appears to be involved in unconscious priming with pleasurable episodic memories and is involved in the emotional reaction to pain as well as the control of aggressive behaviour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Ventral tegmental area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Located in the </a:t>
            </a:r>
            <a:r>
              <a:rPr lang="en-GB" dirty="0" err="1" smtClean="0"/>
              <a:t>mesencephalic</a:t>
            </a:r>
            <a:r>
              <a:rPr lang="en-GB" dirty="0" smtClean="0"/>
              <a:t> part of the brain stem</a:t>
            </a:r>
          </a:p>
          <a:p>
            <a:r>
              <a:rPr lang="en-GB" dirty="0" smtClean="0"/>
              <a:t>This area is associated with the experience of happy feelings and intense romantic love (</a:t>
            </a:r>
            <a:r>
              <a:rPr lang="en-GB" dirty="0" err="1" smtClean="0"/>
              <a:t>Xu</a:t>
            </a:r>
            <a:r>
              <a:rPr lang="en-GB" dirty="0" smtClean="0"/>
              <a:t> et al., 2011)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Septum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Located in a position that is anterior to the thalamus</a:t>
            </a:r>
          </a:p>
          <a:p>
            <a:r>
              <a:rPr lang="en-GB" dirty="0" smtClean="0"/>
              <a:t>This area has been connected to various types of pleasant feelings, mainly those that have to do with sexual experiences (Chozick, 1985) 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Prefrontal area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Even though it is not really part of the traditional limbic circuit, it is made up of links to the thalamus, amygdala and other sub-cortical structures</a:t>
            </a:r>
          </a:p>
          <a:p>
            <a:r>
              <a:rPr lang="en-GB" sz="2400" dirty="0" smtClean="0"/>
              <a:t>Disruption of </a:t>
            </a:r>
            <a:r>
              <a:rPr lang="en-GB" sz="2400" dirty="0" err="1" smtClean="0"/>
              <a:t>dorsomedial</a:t>
            </a:r>
            <a:r>
              <a:rPr lang="en-GB" sz="2400" dirty="0" smtClean="0"/>
              <a:t> prefrontal cortical-amygdala connectivity has recently been implicated in postpartum or postnatal depression (Moses-</a:t>
            </a:r>
            <a:r>
              <a:rPr lang="en-GB" sz="2400" dirty="0" err="1" smtClean="0"/>
              <a:t>Kolko</a:t>
            </a:r>
            <a:r>
              <a:rPr lang="en-GB" sz="2400" dirty="0" smtClean="0"/>
              <a:t> et al., 2010)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 </a:t>
            </a:r>
            <a:r>
              <a:rPr lang="en-US" altLang="en-US" dirty="0" smtClean="0"/>
              <a:t>definition </a:t>
            </a:r>
            <a:r>
              <a:rPr lang="en-US" altLang="en-US" dirty="0"/>
              <a:t>of </a:t>
            </a:r>
            <a:r>
              <a:rPr lang="en-US" altLang="en-US" dirty="0" smtClean="0"/>
              <a:t>aggression</a:t>
            </a:r>
            <a:endParaRPr lang="en-US" alt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err="1" smtClean="0"/>
              <a:t>Behaviour</a:t>
            </a:r>
            <a:r>
              <a:rPr lang="en-US" altLang="en-US" dirty="0" smtClean="0"/>
              <a:t> </a:t>
            </a:r>
            <a:r>
              <a:rPr lang="en-US" altLang="en-US" dirty="0"/>
              <a:t>motivated by the intent to harm another being</a:t>
            </a:r>
          </a:p>
          <a:p>
            <a:r>
              <a:rPr lang="en-US" altLang="en-US" dirty="0"/>
              <a:t>Many diverse </a:t>
            </a:r>
            <a:r>
              <a:rPr lang="en-US" altLang="en-US" dirty="0" err="1" smtClean="0"/>
              <a:t>behaviours</a:t>
            </a:r>
            <a:r>
              <a:rPr lang="en-US" altLang="en-US" dirty="0" smtClean="0"/>
              <a:t> </a:t>
            </a:r>
            <a:r>
              <a:rPr lang="en-US" altLang="en-US" dirty="0"/>
              <a:t>can be considered aggressive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Insular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This area is also responsible for processing tastes and may be pivotal to the experience of feeling disgust (Phillips et al., 1997) 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What </a:t>
            </a:r>
            <a:r>
              <a:rPr lang="en-US" altLang="en-US" dirty="0" smtClean="0"/>
              <a:t>is emotion</a:t>
            </a:r>
            <a:r>
              <a:rPr lang="en-US" altLang="en-US" dirty="0"/>
              <a:t>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A feeling that differs from an individual's normal state</a:t>
            </a:r>
          </a:p>
          <a:p>
            <a:r>
              <a:rPr lang="en-US" altLang="en-US" dirty="0"/>
              <a:t>3 central features:</a:t>
            </a:r>
          </a:p>
          <a:p>
            <a:pPr lvl="1"/>
            <a:r>
              <a:rPr lang="en-US" altLang="en-US" dirty="0"/>
              <a:t>Change in physiological arousal</a:t>
            </a:r>
          </a:p>
          <a:p>
            <a:pPr lvl="1"/>
            <a:r>
              <a:rPr lang="en-US" altLang="en-US" dirty="0"/>
              <a:t>Affective component</a:t>
            </a:r>
          </a:p>
          <a:p>
            <a:pPr lvl="1"/>
            <a:r>
              <a:rPr lang="en-US" altLang="en-US" dirty="0"/>
              <a:t>Motivation </a:t>
            </a:r>
            <a:r>
              <a:rPr lang="en-US" altLang="en-US" dirty="0" smtClean="0"/>
              <a:t>to act or behave</a:t>
            </a:r>
            <a:endParaRPr lang="en-US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Cerebral  hemispheres and  emotion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Behavioural approach system (BAS) – left  hemisphere is believed to regulate appetitive motives, in which the goal is to move towards something desired </a:t>
            </a:r>
          </a:p>
          <a:p>
            <a:r>
              <a:rPr lang="en-GB" sz="2000" dirty="0" smtClean="0"/>
              <a:t>Behavioural avoidance (or inhibition) system (BIS) – right frontal and temporal regions are said to regulate aversive motives, in which the goal is to move away from something unpleasant</a:t>
            </a:r>
          </a:p>
          <a:p>
            <a:r>
              <a:rPr lang="en-GB" sz="2000" dirty="0" smtClean="0"/>
              <a:t>An imbalance in BIS and BAS levels is reportedly related to a variety of forms of psychopathology (</a:t>
            </a:r>
            <a:r>
              <a:rPr lang="en-GB" sz="2000" dirty="0" err="1" smtClean="0"/>
              <a:t>Scholten</a:t>
            </a:r>
            <a:r>
              <a:rPr lang="en-GB" sz="2000" dirty="0" smtClean="0"/>
              <a:t>, van Honk, Aleman, &amp; Kahn, 2006) </a:t>
            </a:r>
            <a:endParaRPr lang="en-GB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Emotions and facial expressions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dirty="0" smtClean="0"/>
              <a:t>Paul Ekman and others have been first in undertaking the study of feelings and their correlation to how the face looks (Ekman, 1992)</a:t>
            </a:r>
          </a:p>
          <a:p>
            <a:r>
              <a:rPr lang="en-GB" sz="1600" dirty="0" smtClean="0"/>
              <a:t>In cross-cultural research on Papua New Guinea's Fore tribesmen, Ekman and </a:t>
            </a:r>
            <a:r>
              <a:rPr lang="en-GB" sz="1600" dirty="0" err="1" smtClean="0"/>
              <a:t>Friesman</a:t>
            </a:r>
            <a:r>
              <a:rPr lang="en-GB" sz="1600" dirty="0" smtClean="0"/>
              <a:t> formulated a menu of basic emotions (Ekman &amp; Friesen, 1986) </a:t>
            </a:r>
          </a:p>
          <a:p>
            <a:r>
              <a:rPr lang="en-GB" sz="1600" dirty="0" smtClean="0"/>
              <a:t>Anger, disgust, fear, happiness, sadness and surprise.</a:t>
            </a:r>
          </a:p>
          <a:p>
            <a:r>
              <a:rPr lang="en-GB" sz="1600" dirty="0" smtClean="0"/>
              <a:t>The Facial Action Coding System (FACS) is a research tool that was devised to essentially measure facial expressions by defining the muscular movement underlying brief alterations in facial expression </a:t>
            </a:r>
          </a:p>
          <a:p>
            <a:r>
              <a:rPr lang="en-GB" sz="1600" dirty="0" smtClean="0"/>
              <a:t>All facial expressions can be decomposed into their constituent action units (AU). AUs appear in combinations of expressions (Ekman &amp; Friesen, 1977)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Facial feedback hypothesis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The idea of facial feedback is that any facial movement or expressions you make can have a direct effect on your emotional experience (Buck, 1980) </a:t>
            </a:r>
          </a:p>
          <a:p>
            <a:r>
              <a:rPr lang="en-GB" sz="2400" dirty="0" smtClean="0"/>
              <a:t>Results reveal that facial feedback modulates neural processing of emotional stimuli – Botox</a:t>
            </a:r>
            <a:endParaRPr lang="en-GB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Duchenne</a:t>
            </a:r>
            <a:r>
              <a:rPr lang="en-GB" dirty="0" smtClean="0"/>
              <a:t> smile </a:t>
            </a:r>
            <a:endParaRPr 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000" dirty="0" smtClean="0"/>
              <a:t>It appears that there are two ways to differentiate genuine facial expressions from expressions that are fake (Ekman, Davidson, &amp; Friesen, 1990) </a:t>
            </a:r>
          </a:p>
          <a:p>
            <a:r>
              <a:rPr lang="en-US" sz="2000" dirty="0" smtClean="0"/>
              <a:t>Genuine smiles (</a:t>
            </a:r>
            <a:r>
              <a:rPr lang="en-US" sz="2000" dirty="0" err="1" smtClean="0"/>
              <a:t>Duchenne</a:t>
            </a:r>
            <a:r>
              <a:rPr lang="en-US" sz="2000" dirty="0" smtClean="0"/>
              <a:t> smiles) involve contraction of both the </a:t>
            </a:r>
            <a:r>
              <a:rPr lang="en-US" sz="2000" dirty="0" err="1" smtClean="0"/>
              <a:t>zygomaticus</a:t>
            </a:r>
            <a:r>
              <a:rPr lang="en-US" sz="2000" dirty="0" smtClean="0"/>
              <a:t> major and the orbicularis oculi, whereas false smiles only involve the </a:t>
            </a:r>
            <a:r>
              <a:rPr lang="en-US" sz="2000" dirty="0" err="1" smtClean="0"/>
              <a:t>zygomaticus</a:t>
            </a:r>
            <a:r>
              <a:rPr lang="en-US" sz="2000" dirty="0" smtClean="0"/>
              <a:t> major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Attack behaviours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Attack or aggressive behaviours refers to any actions that aim to cause harm or inflict pain</a:t>
            </a:r>
          </a:p>
          <a:p>
            <a:r>
              <a:rPr lang="en-GB" sz="2000" dirty="0" smtClean="0"/>
              <a:t>There are two general categories of aggression: hostile, affective or retaliatory aggression; and instrumental, predatory or goal-oriented aggression (</a:t>
            </a:r>
            <a:r>
              <a:rPr lang="en-GB" sz="2000" dirty="0" err="1" smtClean="0"/>
              <a:t>McElliskem</a:t>
            </a:r>
            <a:r>
              <a:rPr lang="en-GB" sz="2000" dirty="0" smtClean="0"/>
              <a:t>, 2004) </a:t>
            </a:r>
          </a:p>
          <a:p>
            <a:r>
              <a:rPr lang="en-GB" sz="2000" dirty="0" smtClean="0"/>
              <a:t>Animals use aggression to assist them in obtaining and maintaining territory, as well as in obtaining  other needs essential for survival, such as food, water and mating possibilities </a:t>
            </a:r>
            <a:endParaRPr lang="en-GB" sz="2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Hormones &amp; </a:t>
            </a:r>
            <a:r>
              <a:rPr lang="en-GB" dirty="0" err="1" smtClean="0"/>
              <a:t>neurotramsmitters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400" b="1" dirty="0" smtClean="0"/>
              <a:t>Testosterone </a:t>
            </a:r>
            <a:r>
              <a:rPr lang="en-GB" sz="1400" dirty="0" smtClean="0"/>
              <a:t> </a:t>
            </a:r>
          </a:p>
          <a:p>
            <a:pPr lvl="1"/>
            <a:r>
              <a:rPr lang="en-GB" sz="1400" dirty="0" smtClean="0"/>
              <a:t>Converted to 5a-DHT which acts on androgen receptors</a:t>
            </a:r>
          </a:p>
          <a:p>
            <a:pPr lvl="1"/>
            <a:r>
              <a:rPr lang="en-US" altLang="en-US" sz="1400" dirty="0" smtClean="0"/>
              <a:t>Testosterone positively correlated with aggression  </a:t>
            </a:r>
          </a:p>
          <a:p>
            <a:pPr>
              <a:buNone/>
            </a:pPr>
            <a:endParaRPr lang="en-GB" sz="1400" dirty="0" smtClean="0"/>
          </a:p>
          <a:p>
            <a:r>
              <a:rPr lang="en-GB" sz="1400" b="1" dirty="0" err="1" smtClean="0"/>
              <a:t>Glucocorticoids</a:t>
            </a:r>
            <a:r>
              <a:rPr lang="en-GB" sz="1400" dirty="0" smtClean="0"/>
              <a:t> </a:t>
            </a:r>
          </a:p>
          <a:p>
            <a:pPr lvl="1"/>
            <a:r>
              <a:rPr lang="en-GB" sz="1400" dirty="0" smtClean="0"/>
              <a:t>Large a group of fat-soluble hormones that connect to the glucocorticoid receptor and seem to play a role in hostile behaviour and are normally released during aggressive interaction between animals </a:t>
            </a:r>
          </a:p>
          <a:p>
            <a:endParaRPr lang="en-GB" sz="1400" dirty="0" smtClean="0"/>
          </a:p>
          <a:p>
            <a:r>
              <a:rPr lang="en-GB" sz="1400" b="1" dirty="0" err="1" smtClean="0"/>
              <a:t>Dehydroepiandrosterone</a:t>
            </a:r>
            <a:r>
              <a:rPr lang="en-GB" sz="1400" b="1" dirty="0" smtClean="0"/>
              <a:t> (DHEA)</a:t>
            </a:r>
            <a:r>
              <a:rPr lang="en-GB" sz="1400" dirty="0" smtClean="0"/>
              <a:t> </a:t>
            </a:r>
          </a:p>
          <a:p>
            <a:pPr lvl="1"/>
            <a:r>
              <a:rPr lang="en-GB" sz="1400" dirty="0" smtClean="0"/>
              <a:t>DHEA is an androgen and can swiftly be metabolized into strong androgens and </a:t>
            </a:r>
            <a:r>
              <a:rPr lang="en-GB" sz="1400" dirty="0" err="1" smtClean="0"/>
              <a:t>estrogens</a:t>
            </a:r>
            <a:r>
              <a:rPr lang="en-GB" sz="1400" dirty="0" smtClean="0"/>
              <a:t> </a:t>
            </a:r>
          </a:p>
          <a:p>
            <a:endParaRPr lang="en-GB" sz="1400" dirty="0" smtClean="0"/>
          </a:p>
          <a:p>
            <a:r>
              <a:rPr lang="en-GB" sz="1400" b="1" dirty="0" smtClean="0"/>
              <a:t>Serotonin</a:t>
            </a:r>
          </a:p>
          <a:p>
            <a:pPr lvl="1"/>
            <a:r>
              <a:rPr lang="en-GB" sz="1400" dirty="0" smtClean="0"/>
              <a:t>A lack of serotonin has consistently demonstrated a relationship with impulsive aggressive behaviour over several different research paradigms</a:t>
            </a:r>
            <a:endParaRPr lang="en-GB" sz="1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Stress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dirty="0"/>
              <a:t>Stressor:  any event that either strains or overwhelms our ability to adjust to our environment</a:t>
            </a:r>
          </a:p>
          <a:p>
            <a:r>
              <a:rPr lang="en-US" altLang="en-US" sz="2000" dirty="0"/>
              <a:t>Can be physiological or psychological </a:t>
            </a:r>
          </a:p>
          <a:p>
            <a:r>
              <a:rPr lang="en-US" altLang="en-US" sz="2000" dirty="0"/>
              <a:t>Physiological consequences of stressor influenced by psychological processes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Our biological reaction to stressors</a:t>
            </a:r>
            <a:endParaRPr lang="en-US" alt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dirty="0" err="1" smtClean="0"/>
              <a:t>Selye</a:t>
            </a:r>
            <a:r>
              <a:rPr lang="en-US" altLang="en-US" sz="2000" dirty="0" smtClean="0"/>
              <a:t> (1956)… general adaptation syndrome (GAS)</a:t>
            </a:r>
          </a:p>
          <a:p>
            <a:r>
              <a:rPr lang="en-US" altLang="en-US" sz="2000" dirty="0" smtClean="0"/>
              <a:t>3 stages</a:t>
            </a:r>
          </a:p>
          <a:p>
            <a:pPr lvl="0"/>
            <a:r>
              <a:rPr lang="en-US" altLang="en-US" sz="2000" dirty="0" smtClean="0"/>
              <a:t>Stage 1 – alarm reaction</a:t>
            </a:r>
          </a:p>
          <a:p>
            <a:pPr lvl="1"/>
            <a:r>
              <a:rPr lang="en-US" sz="2000" dirty="0" smtClean="0"/>
              <a:t>Sympathetic nervous system arousal</a:t>
            </a:r>
            <a:endParaRPr lang="en-GB" sz="2000" dirty="0" smtClean="0"/>
          </a:p>
          <a:p>
            <a:pPr lvl="1"/>
            <a:r>
              <a:rPr lang="en-US" sz="2000" dirty="0" smtClean="0"/>
              <a:t>Body prepares for ‘fight or flight’</a:t>
            </a:r>
            <a:endParaRPr lang="en-GB" sz="2000" dirty="0" smtClean="0"/>
          </a:p>
          <a:p>
            <a:pPr lvl="1"/>
            <a:r>
              <a:rPr lang="en-US" sz="2000" dirty="0" smtClean="0"/>
              <a:t>Reaction lasts minutes to hours</a:t>
            </a:r>
            <a:endParaRPr lang="en-GB" sz="2000" dirty="0" smtClean="0"/>
          </a:p>
          <a:p>
            <a:pPr lvl="1"/>
            <a:r>
              <a:rPr lang="en-US" sz="2000" dirty="0" smtClean="0"/>
              <a:t>When stressor ends, parasympathetic nervous system takes over </a:t>
            </a:r>
            <a:endParaRPr lang="en-GB" sz="2000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Our biological reaction to stressors (cont.)</a:t>
            </a:r>
            <a:endParaRPr lang="en-US" alt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dirty="0" smtClean="0"/>
              <a:t>Stage 2 – resistance</a:t>
            </a:r>
          </a:p>
          <a:p>
            <a:pPr lvl="1"/>
            <a:r>
              <a:rPr lang="en-US" sz="2000" dirty="0" smtClean="0"/>
              <a:t>Release of </a:t>
            </a:r>
            <a:r>
              <a:rPr lang="en-US" sz="2000" dirty="0" err="1" smtClean="0"/>
              <a:t>adrenocorticotrophic</a:t>
            </a:r>
            <a:r>
              <a:rPr lang="en-US" sz="2000" dirty="0" smtClean="0"/>
              <a:t>-stimulating hormone (ACTH)</a:t>
            </a:r>
            <a:endParaRPr lang="en-GB" sz="2000" dirty="0" smtClean="0"/>
          </a:p>
          <a:p>
            <a:pPr lvl="1"/>
            <a:r>
              <a:rPr lang="en-US" sz="2000" dirty="0" smtClean="0"/>
              <a:t>Triggers the release of glucocorticoid hormone leading to </a:t>
            </a:r>
            <a:endParaRPr lang="en-GB" sz="2000" dirty="0" smtClean="0"/>
          </a:p>
          <a:p>
            <a:pPr lvl="2"/>
            <a:r>
              <a:rPr lang="en-US" sz="2000" dirty="0" smtClean="0"/>
              <a:t>Conversion of non-sugars to sugars</a:t>
            </a:r>
            <a:endParaRPr lang="en-GB" sz="2000" dirty="0" smtClean="0"/>
          </a:p>
          <a:p>
            <a:pPr lvl="2"/>
            <a:r>
              <a:rPr lang="en-US" sz="2000" dirty="0" smtClean="0"/>
              <a:t>Enhancement of glycogen storage</a:t>
            </a:r>
            <a:endParaRPr lang="en-GB" sz="2000" dirty="0" smtClean="0"/>
          </a:p>
          <a:p>
            <a:pPr lvl="2"/>
            <a:r>
              <a:rPr lang="en-US" sz="2000" dirty="0" smtClean="0"/>
              <a:t>Increased effectiveness of adrenaline &amp; </a:t>
            </a:r>
            <a:r>
              <a:rPr lang="en-US" sz="2000" dirty="0" err="1" smtClean="0"/>
              <a:t>noradrenaline</a:t>
            </a:r>
            <a:endParaRPr lang="en-GB" sz="2000" dirty="0" smtClean="0"/>
          </a:p>
          <a:p>
            <a:pPr lvl="2"/>
            <a:r>
              <a:rPr lang="en-US" sz="2000" dirty="0" smtClean="0"/>
              <a:t>Systems not involved in stress resistance are inhibited</a:t>
            </a:r>
            <a:endParaRPr lang="en-GB" sz="2000" dirty="0" smtClean="0"/>
          </a:p>
          <a:p>
            <a:pPr lvl="2"/>
            <a:r>
              <a:rPr lang="en-US" sz="2000" dirty="0" smtClean="0"/>
              <a:t>Suppression of inflammatory system</a:t>
            </a:r>
            <a:endParaRPr lang="en-GB" sz="2000" dirty="0" smtClean="0"/>
          </a:p>
          <a:p>
            <a:pPr lvl="2"/>
            <a:r>
              <a:rPr lang="en-US" sz="2000" dirty="0" smtClean="0"/>
              <a:t>Reduction in ability to fight illness</a:t>
            </a:r>
            <a:endParaRPr lang="en-GB" sz="2000" dirty="0" smtClean="0"/>
          </a:p>
          <a:p>
            <a:pPr lvl="1"/>
            <a:endParaRPr lang="en-US" altLang="en-US" sz="2000" dirty="0" smtClean="0"/>
          </a:p>
          <a:p>
            <a:pPr lvl="1"/>
            <a:endParaRPr lang="en-US" altLang="en-US" sz="20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Our biological reaction to stressors (cont.)</a:t>
            </a:r>
            <a:endParaRPr lang="en-US" altLang="en-US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dirty="0" smtClean="0"/>
              <a:t>Stage 3 – exhaustion</a:t>
            </a:r>
          </a:p>
          <a:p>
            <a:pPr lvl="1"/>
            <a:r>
              <a:rPr lang="en-GB" sz="2000" dirty="0" smtClean="0"/>
              <a:t>This stage of the general adaptation syndrome is the most hazardous to your health</a:t>
            </a:r>
          </a:p>
          <a:p>
            <a:pPr lvl="2"/>
            <a:r>
              <a:rPr lang="en-US" sz="2000" dirty="0" smtClean="0"/>
              <a:t>Depletion of physiological resources</a:t>
            </a:r>
            <a:endParaRPr lang="en-GB" sz="2000" dirty="0" smtClean="0"/>
          </a:p>
          <a:p>
            <a:pPr lvl="2"/>
            <a:r>
              <a:rPr lang="en-US" sz="2000" dirty="0" smtClean="0"/>
              <a:t>Failure of electrolyte balance</a:t>
            </a:r>
            <a:endParaRPr lang="en-GB" sz="2000" dirty="0" smtClean="0"/>
          </a:p>
          <a:p>
            <a:pPr lvl="2"/>
            <a:r>
              <a:rPr lang="en-US" sz="2000" dirty="0" smtClean="0"/>
              <a:t>Exhaustion of lipid reserves</a:t>
            </a:r>
            <a:endParaRPr lang="en-GB" sz="2000" dirty="0" smtClean="0"/>
          </a:p>
          <a:p>
            <a:pPr lvl="2"/>
            <a:r>
              <a:rPr lang="en-US" sz="2000" dirty="0" smtClean="0"/>
              <a:t>Inability to produce </a:t>
            </a:r>
            <a:r>
              <a:rPr lang="en-US" sz="2000" dirty="0" err="1" smtClean="0"/>
              <a:t>glucorticoids</a:t>
            </a:r>
            <a:endParaRPr lang="en-GB" sz="2000" dirty="0" smtClean="0"/>
          </a:p>
          <a:p>
            <a:pPr lvl="2"/>
            <a:r>
              <a:rPr lang="en-GB" sz="2000" dirty="0" smtClean="0"/>
              <a:t>Damage to vital organs</a:t>
            </a:r>
          </a:p>
          <a:p>
            <a:pPr lvl="2"/>
            <a:r>
              <a:rPr lang="en-US" sz="2000" dirty="0" smtClean="0"/>
              <a:t>When no resources remain, death ensues </a:t>
            </a:r>
            <a:endParaRPr lang="en-GB" sz="2000" dirty="0" smtClean="0"/>
          </a:p>
          <a:p>
            <a:pPr lvl="1"/>
            <a:endParaRPr lang="en-US" altLang="en-US" dirty="0" smtClean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</a:t>
            </a:r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Darwin’s </a:t>
            </a:r>
            <a:r>
              <a:rPr lang="en-US" sz="2800" i="1" dirty="0"/>
              <a:t>The Expression of Emotions in Man and Animals</a:t>
            </a:r>
            <a:r>
              <a:rPr lang="en-US" sz="2800" dirty="0"/>
              <a:t> was the </a:t>
            </a:r>
            <a:r>
              <a:rPr lang="en-US" sz="2800" dirty="0" smtClean="0"/>
              <a:t>first </a:t>
            </a:r>
            <a:r>
              <a:rPr lang="en-US" sz="2800" dirty="0"/>
              <a:t>major </a:t>
            </a:r>
            <a:r>
              <a:rPr lang="en-US" sz="2800" dirty="0" smtClean="0"/>
              <a:t>investigation into biological </a:t>
            </a:r>
            <a:r>
              <a:rPr lang="en-US" sz="2800" dirty="0"/>
              <a:t>bases of emotion</a:t>
            </a:r>
          </a:p>
          <a:p>
            <a:r>
              <a:rPr lang="en-US" sz="2800" dirty="0" smtClean="0"/>
              <a:t>Emotions evolved to indicate </a:t>
            </a:r>
            <a:r>
              <a:rPr lang="en-US" sz="2800" dirty="0"/>
              <a:t>what an animal would do next in a given </a:t>
            </a:r>
            <a:r>
              <a:rPr lang="en-US" sz="2800" dirty="0" smtClean="0"/>
              <a:t>situation</a:t>
            </a:r>
          </a:p>
          <a:p>
            <a:r>
              <a:rPr lang="en-US" sz="2800" dirty="0" smtClean="0"/>
              <a:t>These </a:t>
            </a:r>
            <a:r>
              <a:rPr lang="en-US" sz="2800" dirty="0" err="1" smtClean="0"/>
              <a:t>behaviours</a:t>
            </a:r>
            <a:r>
              <a:rPr lang="en-US" sz="2800" dirty="0" smtClean="0"/>
              <a:t> </a:t>
            </a:r>
            <a:r>
              <a:rPr lang="en-US" sz="2800" dirty="0"/>
              <a:t>were advantageous to the animal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Acute stress: </a:t>
            </a:r>
            <a:br>
              <a:rPr lang="en-GB" dirty="0" smtClean="0"/>
            </a:br>
            <a:r>
              <a:rPr lang="en-GB" dirty="0" smtClean="0"/>
              <a:t>the </a:t>
            </a:r>
            <a:r>
              <a:rPr lang="en-GB" dirty="0" err="1" smtClean="0"/>
              <a:t>sympathomedullary</a:t>
            </a:r>
            <a:r>
              <a:rPr lang="en-GB" dirty="0" smtClean="0"/>
              <a:t> pathway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Fight or flight pathway – associated with acute stress</a:t>
            </a:r>
          </a:p>
          <a:p>
            <a:r>
              <a:rPr lang="en-GB" sz="1800" dirty="0" smtClean="0"/>
              <a:t>Hypothalamus stimulates autonomic centres in the brain </a:t>
            </a:r>
          </a:p>
          <a:p>
            <a:r>
              <a:rPr lang="en-GB" sz="1800" dirty="0" smtClean="0"/>
              <a:t>Signals are sent via nerve pathways to the adrenal medulla </a:t>
            </a:r>
          </a:p>
          <a:p>
            <a:r>
              <a:rPr lang="en-GB" sz="1800" dirty="0" smtClean="0"/>
              <a:t>Adrenal medulla releases adrenaline and </a:t>
            </a:r>
            <a:r>
              <a:rPr lang="en-GB" sz="1800" dirty="0" err="1" smtClean="0"/>
              <a:t>noradrenaline</a:t>
            </a:r>
            <a:r>
              <a:rPr lang="en-GB" sz="1800" dirty="0" smtClean="0"/>
              <a:t> into the bloodstream </a:t>
            </a:r>
          </a:p>
          <a:p>
            <a:r>
              <a:rPr lang="en-GB" sz="1800" dirty="0" smtClean="0"/>
              <a:t>These increase heart rate and blood pressure which supply oxygen to the muscles </a:t>
            </a:r>
          </a:p>
          <a:p>
            <a:r>
              <a:rPr lang="en-GB" sz="1800" dirty="0" smtClean="0"/>
              <a:t>Liberate energy reserves for physical activity </a:t>
            </a:r>
          </a:p>
          <a:p>
            <a:r>
              <a:rPr lang="en-GB" sz="1800" dirty="0" smtClean="0"/>
              <a:t>Afterwards PNS restores body to resting state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Chronic stress: </a:t>
            </a:r>
            <a:br>
              <a:rPr lang="en-GB" dirty="0" smtClean="0"/>
            </a:br>
            <a:r>
              <a:rPr lang="en-GB" dirty="0" smtClean="0"/>
              <a:t>the pituitary-adrenal system 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754470" y="2304893"/>
            <a:ext cx="2363419" cy="3145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sz="1800" dirty="0" smtClean="0"/>
              <a:t>Associated with chronic stress </a:t>
            </a:r>
          </a:p>
          <a:p>
            <a:r>
              <a:rPr lang="en-GB" sz="1800" dirty="0" smtClean="0"/>
              <a:t>Hypothalamus stimulates the pituitary gland </a:t>
            </a:r>
          </a:p>
          <a:p>
            <a:r>
              <a:rPr lang="en-GB" sz="1800" dirty="0" smtClean="0"/>
              <a:t>Pituitary gland releases ACTH – travels via the bloodstream to the adrenal cortex</a:t>
            </a:r>
          </a:p>
          <a:p>
            <a:r>
              <a:rPr lang="en-GB" sz="1800" dirty="0" smtClean="0"/>
              <a:t>The adrenal cortex releases corticosteroids (</a:t>
            </a:r>
            <a:r>
              <a:rPr lang="en-GB" sz="1800" dirty="0" err="1" smtClean="0"/>
              <a:t>cortisol</a:t>
            </a:r>
            <a:r>
              <a:rPr lang="en-GB" sz="1800" dirty="0" smtClean="0"/>
              <a:t>)</a:t>
            </a:r>
          </a:p>
          <a:p>
            <a:r>
              <a:rPr lang="en-GB" sz="1800" dirty="0" smtClean="0"/>
              <a:t>These release stored energy reserves</a:t>
            </a:r>
          </a:p>
          <a:p>
            <a:r>
              <a:rPr lang="en-GB" sz="1800" dirty="0" smtClean="0"/>
              <a:t>Suppression of the immune system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immune system - psychoneuroimmunology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200" b="1" dirty="0" smtClean="0"/>
              <a:t>B-cells </a:t>
            </a:r>
          </a:p>
          <a:p>
            <a:pPr lvl="1"/>
            <a:r>
              <a:rPr lang="en-GB" sz="1200" dirty="0" smtClean="0"/>
              <a:t>B-cells grow to maturity mainly in the bone marrow</a:t>
            </a:r>
          </a:p>
          <a:p>
            <a:pPr lvl="1"/>
            <a:r>
              <a:rPr lang="en-GB" sz="1200" dirty="0" smtClean="0"/>
              <a:t>Release Y-shaped proteins that link specifically to certain</a:t>
            </a:r>
          </a:p>
          <a:p>
            <a:pPr lvl="1"/>
            <a:r>
              <a:rPr lang="en-GB" sz="1200" dirty="0" smtClean="0"/>
              <a:t>Memory B-cells develop out of activated B-cells that are specific to the antigen encountered during the  primary immune response </a:t>
            </a:r>
          </a:p>
          <a:p>
            <a:pPr lvl="1"/>
            <a:endParaRPr lang="en-GB" sz="1200" dirty="0" smtClean="0"/>
          </a:p>
          <a:p>
            <a:r>
              <a:rPr lang="en-GB" sz="1200" b="1" dirty="0" smtClean="0"/>
              <a:t>T-cells </a:t>
            </a:r>
          </a:p>
          <a:p>
            <a:pPr lvl="1"/>
            <a:r>
              <a:rPr lang="en-GB" sz="1200" dirty="0" smtClean="0"/>
              <a:t>Have special receptor on their cell surface referred to as T-cell receptors (TCR) </a:t>
            </a:r>
          </a:p>
          <a:p>
            <a:pPr lvl="1"/>
            <a:r>
              <a:rPr lang="en-GB" sz="1200" dirty="0" smtClean="0"/>
              <a:t>Natural killer T-cells play a big part in the body's the rejection of tumour cells and cells that are infected by viruses </a:t>
            </a:r>
          </a:p>
          <a:p>
            <a:pPr lvl="1"/>
            <a:r>
              <a:rPr lang="en-GB" sz="1200" dirty="0" smtClean="0"/>
              <a:t>Do not just attack one specific intruder, they attack all of them </a:t>
            </a:r>
          </a:p>
          <a:p>
            <a:pPr lvl="1"/>
            <a:r>
              <a:rPr lang="en-GB" sz="1200" dirty="0" smtClean="0"/>
              <a:t>Other types of T-cell assist other T-cells or B-cells to grow in number</a:t>
            </a:r>
          </a:p>
          <a:p>
            <a:pPr lvl="1"/>
            <a:endParaRPr lang="en-GB" sz="1200" b="1" dirty="0" smtClean="0"/>
          </a:p>
          <a:p>
            <a:r>
              <a:rPr lang="en-GB" sz="1200" b="1" dirty="0" smtClean="0"/>
              <a:t>Phagocytes</a:t>
            </a:r>
            <a:r>
              <a:rPr lang="en-GB" sz="1200" dirty="0" smtClean="0"/>
              <a:t> </a:t>
            </a:r>
          </a:p>
          <a:p>
            <a:pPr lvl="1"/>
            <a:r>
              <a:rPr lang="en-GB" sz="1200" dirty="0" smtClean="0"/>
              <a:t>Phagocytes or white blood cells guard the body by ‘eating’ (</a:t>
            </a:r>
            <a:r>
              <a:rPr lang="en-GB" sz="1200" dirty="0" err="1" smtClean="0"/>
              <a:t>phagocytosing</a:t>
            </a:r>
            <a:r>
              <a:rPr lang="en-GB" sz="1200" dirty="0" smtClean="0"/>
              <a:t>) damaging non-natural particles like bacteria or dead or dying cells </a:t>
            </a:r>
          </a:p>
          <a:p>
            <a:pPr lvl="1"/>
            <a:endParaRPr lang="en-GB" sz="1200" dirty="0" smtClean="0"/>
          </a:p>
          <a:p>
            <a:r>
              <a:rPr lang="en-GB" sz="1200" b="1" dirty="0" smtClean="0"/>
              <a:t>Cytokines </a:t>
            </a:r>
          </a:p>
          <a:p>
            <a:pPr lvl="1"/>
            <a:r>
              <a:rPr lang="en-GB" sz="1200" dirty="0" smtClean="0"/>
              <a:t>To counter infection, leukocyte and other cells produce small proteins known as cytokines </a:t>
            </a:r>
          </a:p>
          <a:p>
            <a:pPr lvl="1"/>
            <a:r>
              <a:rPr lang="en-GB" sz="1200" dirty="0" smtClean="0"/>
              <a:t>These fight infection and communicate with the brain to let you know that you are ill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Post traumatic stress disorder (PTSD)</a:t>
            </a:r>
            <a:endParaRPr lang="en-US" alt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600" dirty="0" smtClean="0"/>
              <a:t>Is a severe anxiety disorder in which a person develops symptoms subsequent to experiencing a horrifying or life threatening event</a:t>
            </a:r>
          </a:p>
          <a:p>
            <a:r>
              <a:rPr lang="en-GB" sz="1600" dirty="0" smtClean="0"/>
              <a:t>Symptoms include recurring, distressing flashbacks and bad dreams about the event </a:t>
            </a:r>
          </a:p>
          <a:p>
            <a:r>
              <a:rPr lang="en-GB" sz="1600" dirty="0" smtClean="0"/>
              <a:t>A heightened response to external stimuli (Murray, 1992)</a:t>
            </a:r>
          </a:p>
          <a:p>
            <a:r>
              <a:rPr lang="en-GB" sz="1600" dirty="0" smtClean="0"/>
              <a:t>Symptoms have to be present for more than 30 days for a PTSD diagnosis, with significant damage in social and other important areas of functioning</a:t>
            </a:r>
          </a:p>
          <a:p>
            <a:r>
              <a:rPr lang="en-GB" sz="1600" dirty="0" smtClean="0"/>
              <a:t>Individuals with PTSD secrete low amounts of cortisol and high amounts of noradrenaline, suggesting that low cortisol levels may put someone at higher risk of developing PTSD (</a:t>
            </a:r>
            <a:r>
              <a:rPr lang="en-GB" sz="1600" dirty="0" err="1" smtClean="0"/>
              <a:t>Meewisse</a:t>
            </a:r>
            <a:r>
              <a:rPr lang="en-GB" sz="1600" dirty="0" smtClean="0"/>
              <a:t> et al., 2007)</a:t>
            </a:r>
          </a:p>
          <a:p>
            <a:r>
              <a:rPr lang="en-GB" sz="1600" dirty="0" smtClean="0"/>
              <a:t>It appears that </a:t>
            </a:r>
            <a:r>
              <a:rPr lang="en-GB" sz="1600" dirty="0" err="1" smtClean="0"/>
              <a:t>hyperarousal</a:t>
            </a:r>
            <a:r>
              <a:rPr lang="en-GB" sz="1600" dirty="0" smtClean="0"/>
              <a:t> of the amygdala is involved in PTSD (Koenigs et al., 2008) </a:t>
            </a:r>
            <a:r>
              <a:rPr lang="en-US" altLang="en-US" sz="1600" dirty="0" smtClean="0"/>
              <a:t>	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Theories of emotion</a:t>
            </a:r>
            <a:endParaRPr lang="en-GB" dirty="0"/>
          </a:p>
        </p:txBody>
      </p:sp>
      <p:pic>
        <p:nvPicPr>
          <p:cNvPr id="4" name="Content Placeholder 3" descr="theories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78744" y="3117850"/>
            <a:ext cx="7296150" cy="1533525"/>
          </a:xfr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Anatomy</a:t>
            </a:r>
            <a:endParaRPr lang="en-GB" dirty="0"/>
          </a:p>
        </p:txBody>
      </p:sp>
      <p:pic>
        <p:nvPicPr>
          <p:cNvPr id="4" name="Content Placeholder 3" descr="neurotrans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69394" y="3189288"/>
            <a:ext cx="4514850" cy="1390650"/>
          </a:xfrm>
        </p:spPr>
      </p:pic>
      <p:pic>
        <p:nvPicPr>
          <p:cNvPr id="5" name="Picture 4" descr="anatomy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40817" y="2178155"/>
            <a:ext cx="5353050" cy="36957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Stress</a:t>
            </a:r>
            <a:endParaRPr lang="en-GB" dirty="0"/>
          </a:p>
        </p:txBody>
      </p:sp>
      <p:pic>
        <p:nvPicPr>
          <p:cNvPr id="4" name="Content Placeholder 3" descr="stress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26431" y="2298700"/>
            <a:ext cx="6200775" cy="3171825"/>
          </a:xfr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Stress</a:t>
            </a:r>
            <a:endParaRPr lang="en-GB" dirty="0"/>
          </a:p>
        </p:txBody>
      </p:sp>
      <p:pic>
        <p:nvPicPr>
          <p:cNvPr id="4" name="Content Placeholder 3" descr="Emotions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11213" y="1751642"/>
            <a:ext cx="4035451" cy="4919325"/>
          </a:xfr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Readings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1400" dirty="0" smtClean="0"/>
              <a:t>Barnes, J. (2011). </a:t>
            </a:r>
            <a:r>
              <a:rPr lang="en-GB" sz="1400" i="1" dirty="0" smtClean="0"/>
              <a:t>Essential Biological Psychology </a:t>
            </a:r>
            <a:r>
              <a:rPr lang="en-GB" sz="1400" dirty="0" smtClean="0"/>
              <a:t>(Chapter 10). London: Sage.</a:t>
            </a:r>
          </a:p>
          <a:p>
            <a:pPr eaLnBrk="1" hangingPunct="1"/>
            <a:endParaRPr lang="en-GB" sz="1400" dirty="0" smtClean="0"/>
          </a:p>
          <a:p>
            <a:pPr eaLnBrk="1" hangingPunct="1"/>
            <a:r>
              <a:rPr lang="en-GB" sz="1400" i="1" dirty="0" smtClean="0"/>
              <a:t>The Essentials</a:t>
            </a:r>
          </a:p>
          <a:p>
            <a:pPr>
              <a:buNone/>
            </a:pPr>
            <a:r>
              <a:rPr lang="en-GB" sz="1400" dirty="0" smtClean="0"/>
              <a:t>	</a:t>
            </a:r>
            <a:r>
              <a:rPr lang="en-GB" sz="1400" dirty="0" err="1" smtClean="0"/>
              <a:t>Oatley</a:t>
            </a:r>
            <a:r>
              <a:rPr lang="en-GB" sz="1400" dirty="0" smtClean="0"/>
              <a:t>, D., Keltner, D., &amp;  Jenkins, J. (</a:t>
            </a:r>
            <a:r>
              <a:rPr lang="en-GB" sz="1400" smtClean="0"/>
              <a:t>2006). </a:t>
            </a:r>
            <a:r>
              <a:rPr lang="en-GB" sz="1400" i="1" dirty="0" smtClean="0"/>
              <a:t>Understanding Emotions </a:t>
            </a:r>
            <a:r>
              <a:rPr lang="en-GB" sz="1400" dirty="0" smtClean="0"/>
              <a:t>(2nd </a:t>
            </a:r>
            <a:r>
              <a:rPr lang="en-GB" sz="1400" dirty="0" err="1" smtClean="0"/>
              <a:t>edn</a:t>
            </a:r>
            <a:r>
              <a:rPr lang="en-GB" sz="1400" dirty="0" smtClean="0"/>
              <a:t>). Chichester: Wiley-Blackwell.</a:t>
            </a:r>
          </a:p>
          <a:p>
            <a:pPr eaLnBrk="1" hangingPunct="1">
              <a:buNone/>
            </a:pPr>
            <a:endParaRPr lang="en-GB" sz="1400" dirty="0" smtClean="0"/>
          </a:p>
          <a:p>
            <a:pPr eaLnBrk="1" hangingPunct="1"/>
            <a:r>
              <a:rPr lang="en-GB" sz="1400" i="1" dirty="0" smtClean="0"/>
              <a:t>Next Steps</a:t>
            </a:r>
          </a:p>
          <a:p>
            <a:pPr eaLnBrk="1" hangingPunct="1">
              <a:buNone/>
            </a:pPr>
            <a:r>
              <a:rPr lang="en-GB" sz="1400" dirty="0" smtClean="0"/>
              <a:t> 	Glaser, R., &amp; </a:t>
            </a:r>
            <a:r>
              <a:rPr lang="en-GB" sz="1400" dirty="0" err="1" smtClean="0"/>
              <a:t>Kiecolt</a:t>
            </a:r>
            <a:r>
              <a:rPr lang="en-GB" sz="1400" dirty="0" smtClean="0"/>
              <a:t>-Glaser, J. (2005). How stress damages immune system and health. </a:t>
            </a:r>
            <a:r>
              <a:rPr lang="en-GB" sz="1400" i="1" dirty="0" smtClean="0"/>
              <a:t>Discovery Medicine</a:t>
            </a:r>
            <a:r>
              <a:rPr lang="en-GB" sz="1400" dirty="0" smtClean="0"/>
              <a:t>, 5(26), 165-169.</a:t>
            </a:r>
          </a:p>
          <a:p>
            <a:pPr>
              <a:buNone/>
            </a:pPr>
            <a:endParaRPr lang="en-GB" sz="1400" dirty="0" smtClean="0"/>
          </a:p>
          <a:p>
            <a:pPr eaLnBrk="1" hangingPunct="1"/>
            <a:r>
              <a:rPr lang="en-US" sz="1400" i="1" dirty="0" smtClean="0"/>
              <a:t>Delving Deeper</a:t>
            </a:r>
          </a:p>
          <a:p>
            <a:pPr>
              <a:buNone/>
            </a:pPr>
            <a:r>
              <a:rPr lang="en-GB" sz="1400" dirty="0" smtClean="0"/>
              <a:t>	Phelps, E.A. (2004). Human emotion and memory: interactions of the amygdala and hippocampal complex. </a:t>
            </a:r>
            <a:r>
              <a:rPr lang="en-GB" sz="1400" i="1" dirty="0" smtClean="0"/>
              <a:t>Current Opinion in Neurobiology</a:t>
            </a:r>
            <a:r>
              <a:rPr lang="en-GB" sz="1400" dirty="0" smtClean="0"/>
              <a:t>, 14(2), 198-202.</a:t>
            </a:r>
          </a:p>
          <a:p>
            <a:pPr>
              <a:buNone/>
            </a:pPr>
            <a:endParaRPr lang="en-GB" sz="1400" dirty="0" smtClean="0"/>
          </a:p>
          <a:p>
            <a:pPr>
              <a:buNone/>
            </a:pPr>
            <a:endParaRPr lang="en-GB" sz="1400" dirty="0" smtClean="0"/>
          </a:p>
          <a:p>
            <a:pPr>
              <a:buNone/>
            </a:pPr>
            <a:endParaRPr lang="en-GB" sz="1400" dirty="0" smtClean="0"/>
          </a:p>
          <a:p>
            <a:pPr>
              <a:buNone/>
            </a:pPr>
            <a:endParaRPr lang="en-GB" sz="1400" dirty="0" smtClean="0"/>
          </a:p>
          <a:p>
            <a:pPr eaLnBrk="1" hangingPunct="1"/>
            <a:endParaRPr lang="en-US" sz="1400" i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1400" i="1" dirty="0" smtClean="0"/>
              <a:t>	</a:t>
            </a:r>
            <a:endParaRPr lang="en-GB" sz="1400" dirty="0" smtClean="0"/>
          </a:p>
          <a:p>
            <a:pPr eaLnBrk="1" hangingPunct="1">
              <a:buFont typeface="Wingdings" pitchFamily="2" charset="2"/>
              <a:buNone/>
            </a:pPr>
            <a:endParaRPr lang="en-GB" sz="1400" i="1" dirty="0" smtClean="0"/>
          </a:p>
          <a:p>
            <a:pPr eaLnBrk="1" hangingPunct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James-Lange theory</a:t>
            </a:r>
            <a:endParaRPr lang="en-US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1370012" y="1827213"/>
            <a:ext cx="7773987" cy="4114800"/>
          </a:xfrm>
        </p:spPr>
        <p:txBody>
          <a:bodyPr/>
          <a:lstStyle/>
          <a:p>
            <a:r>
              <a:rPr lang="en-US" sz="2000" dirty="0" smtClean="0"/>
              <a:t>Suggests that emotion-inducing stimuli are received and interpreted by the brain </a:t>
            </a:r>
          </a:p>
          <a:p>
            <a:r>
              <a:rPr lang="en-US" sz="2000" dirty="0" smtClean="0"/>
              <a:t>This triggers visceral changes (changes in the abdomen or thorax) that subsequently trigger the experience of emotion</a:t>
            </a:r>
          </a:p>
          <a:p>
            <a:endParaRPr lang="en-GB" dirty="0"/>
          </a:p>
        </p:txBody>
      </p:sp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8715" y="3941762"/>
            <a:ext cx="5724525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Problems with James-Lange theory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dirty="0" smtClean="0"/>
              <a:t>Cannon (1927)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Emotion can occur in the absence of visceral response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Emotional responses often occur too quickly to be a result of visceral changes</a:t>
            </a:r>
          </a:p>
          <a:p>
            <a:pPr>
              <a:lnSpc>
                <a:spcPct val="90000"/>
              </a:lnSpc>
            </a:pPr>
            <a:r>
              <a:rPr lang="en-GB" sz="2400" dirty="0" smtClean="0"/>
              <a:t>Visceral modifications cause kinds of emotional situations and </a:t>
            </a:r>
            <a:r>
              <a:rPr lang="en-US" altLang="en-US" sz="2400" dirty="0" smtClean="0"/>
              <a:t>slight physiological difference between emotional states cannot be sensed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32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Cannon-Bard theory</a:t>
            </a:r>
            <a:endParaRPr lang="en-US" altLang="en-US" dirty="0"/>
          </a:p>
        </p:txBody>
      </p:sp>
      <p:pic>
        <p:nvPicPr>
          <p:cNvPr id="7" name="Content Placeholder 6"/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329568" y="3420534"/>
            <a:ext cx="4838875" cy="2798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1230489" y="1827213"/>
            <a:ext cx="7453136" cy="1299809"/>
          </a:xfrm>
        </p:spPr>
        <p:txBody>
          <a:bodyPr/>
          <a:lstStyle/>
          <a:p>
            <a:r>
              <a:rPr lang="en-US" sz="2000" b="1" dirty="0" smtClean="0"/>
              <a:t>Canon-Bard theory </a:t>
            </a:r>
            <a:r>
              <a:rPr lang="en-US" sz="2000" dirty="0" smtClean="0"/>
              <a:t>is an alternative theory based on the idea that emotional stimuli evoke visceral and emotional responses that are </a:t>
            </a:r>
            <a:r>
              <a:rPr lang="en-US" sz="2000" i="1" dirty="0" smtClean="0"/>
              <a:t>independent</a:t>
            </a:r>
            <a:r>
              <a:rPr lang="en-US" sz="2000" dirty="0" smtClean="0"/>
              <a:t> of one another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Schachter</a:t>
            </a:r>
            <a:r>
              <a:rPr lang="en-GB" dirty="0" smtClean="0"/>
              <a:t>-Singer theory</a:t>
            </a:r>
            <a:endParaRPr lang="en-US" alt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370013" y="1827213"/>
            <a:ext cx="8372298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1800" dirty="0" smtClean="0"/>
              <a:t>When aroused or tense, and cause is unknown, we attribute arousal to environmental conditions</a:t>
            </a:r>
          </a:p>
          <a:p>
            <a:pPr>
              <a:lnSpc>
                <a:spcPct val="90000"/>
              </a:lnSpc>
            </a:pPr>
            <a:r>
              <a:rPr lang="en-US" altLang="en-US" sz="1800" dirty="0" err="1" smtClean="0"/>
              <a:t>Schachter</a:t>
            </a:r>
            <a:r>
              <a:rPr lang="en-US" altLang="en-US" sz="1800" dirty="0" smtClean="0"/>
              <a:t>-Singer study (1962)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Participants injected with adrenaline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Uninformed or misinformed of drug effects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Attributed arousal to environment</a:t>
            </a:r>
          </a:p>
          <a:p>
            <a:pPr>
              <a:buNone/>
            </a:pPr>
            <a:endParaRPr lang="en-US" altLang="en-US" sz="1800" dirty="0"/>
          </a:p>
        </p:txBody>
      </p:sp>
      <p:pic>
        <p:nvPicPr>
          <p:cNvPr id="8" name="Picture 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97955" y="3939822"/>
            <a:ext cx="5667375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Sham rage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Pretend, or sham, rage is a quasi-emotional state </a:t>
            </a:r>
          </a:p>
          <a:p>
            <a:r>
              <a:rPr lang="en-GB" sz="2000" dirty="0" smtClean="0"/>
              <a:t>It is produced in animals by removing the cerebral cortex (decortication) </a:t>
            </a:r>
          </a:p>
          <a:p>
            <a:r>
              <a:rPr lang="en-GB" sz="2000" dirty="0" smtClean="0"/>
              <a:t>Bard first recognized this occurrence when he observed that cats that no longer had a cortex would still have an aggressive reaction to stimuli (Bard, 1929)</a:t>
            </a:r>
          </a:p>
          <a:p>
            <a:r>
              <a:rPr lang="en-GB" sz="2000" dirty="0" smtClean="0"/>
              <a:t>Removal of the cortex down to the hypothalamus still triggered sham rage in the cats</a:t>
            </a:r>
            <a:endParaRPr lang="en-GB" dirty="0" smtClean="0"/>
          </a:p>
          <a:p>
            <a:r>
              <a:rPr lang="en-GB" sz="2000" dirty="0" smtClean="0"/>
              <a:t>Hypothalamus must play a role in expressing aggressive responses </a:t>
            </a:r>
            <a:br>
              <a:rPr lang="en-GB" sz="2000" dirty="0" smtClean="0"/>
            </a:br>
            <a:endParaRPr lang="en-GB" sz="20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Anatomy of emotions: the limbic </a:t>
            </a:r>
            <a:r>
              <a:rPr lang="en-GB" dirty="0"/>
              <a:t>s</a:t>
            </a:r>
            <a:r>
              <a:rPr lang="en-GB" dirty="0" smtClean="0"/>
              <a:t>ystem – </a:t>
            </a:r>
            <a:r>
              <a:rPr lang="en-GB" dirty="0" err="1" smtClean="0"/>
              <a:t>Papez</a:t>
            </a:r>
            <a:r>
              <a:rPr lang="en-GB" dirty="0" smtClean="0"/>
              <a:t> Circuit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1600" dirty="0" smtClean="0">
                <a:latin typeface="Arial" charset="0"/>
              </a:rPr>
              <a:t>Limbic system is </a:t>
            </a:r>
          </a:p>
          <a:p>
            <a:r>
              <a:rPr lang="en-GB" sz="1600" dirty="0" smtClean="0"/>
              <a:t>Involved in the cortical regulation of emotion </a:t>
            </a:r>
          </a:p>
          <a:p>
            <a:r>
              <a:rPr lang="en-US" altLang="zh-TW" sz="1600" dirty="0" smtClean="0">
                <a:latin typeface="Arial" charset="0"/>
              </a:rPr>
              <a:t>Learning and memory, emotion and social </a:t>
            </a:r>
            <a:r>
              <a:rPr lang="en-US" altLang="zh-TW" sz="1600" dirty="0" err="1" smtClean="0">
                <a:latin typeface="Arial" charset="0"/>
              </a:rPr>
              <a:t>behaviour</a:t>
            </a:r>
            <a:endParaRPr lang="en-US" altLang="zh-TW" sz="1600" dirty="0" smtClean="0">
              <a:latin typeface="Arial" charset="0"/>
            </a:endParaRPr>
          </a:p>
          <a:p>
            <a:r>
              <a:rPr lang="en-GB" sz="1600" dirty="0" smtClean="0"/>
              <a:t>Long circuitous pathway in the forebrain of mammals </a:t>
            </a:r>
            <a:endParaRPr lang="en-US" altLang="zh-TW" sz="1600" dirty="0" smtClean="0">
              <a:latin typeface="Arial" charset="0"/>
            </a:endParaRPr>
          </a:p>
          <a:p>
            <a:r>
              <a:rPr lang="en-US" altLang="zh-TW" sz="1600" dirty="0" smtClean="0">
                <a:latin typeface="Arial" charset="0"/>
              </a:rPr>
              <a:t>First attempt to suggest an anatomical substrate of emotional experience </a:t>
            </a:r>
          </a:p>
          <a:p>
            <a:pPr>
              <a:buNone/>
            </a:pPr>
            <a:endParaRPr lang="en-US" altLang="zh-TW" sz="2000" dirty="0" smtClean="0">
              <a:latin typeface="Arial" charset="0"/>
            </a:endParaRPr>
          </a:p>
          <a:p>
            <a:endParaRPr lang="en-GB" dirty="0"/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1300" y="3866444"/>
            <a:ext cx="4165600" cy="2499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Eclipse 3">
      <a:dk1>
        <a:srgbClr val="000000"/>
      </a:dk1>
      <a:lt1>
        <a:srgbClr val="FFFFFF"/>
      </a:lt1>
      <a:dk2>
        <a:srgbClr val="0000CC"/>
      </a:dk2>
      <a:lt2>
        <a:srgbClr val="434343"/>
      </a:lt2>
      <a:accent1>
        <a:srgbClr val="99CC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CAE2AA"/>
      </a:accent5>
      <a:accent6>
        <a:srgbClr val="E7B900"/>
      </a:accent6>
      <a:hlink>
        <a:srgbClr val="FF0000"/>
      </a:hlink>
      <a:folHlink>
        <a:srgbClr val="808080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2045</TotalTime>
  <Words>1820</Words>
  <Application>Microsoft Office PowerPoint</Application>
  <PresentationFormat>On-screen Show (4:3)</PresentationFormat>
  <Paragraphs>207</Paragraphs>
  <Slides>38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Theme1</vt:lpstr>
      <vt:lpstr>Chapter 10</vt:lpstr>
      <vt:lpstr>What is emotion?</vt:lpstr>
      <vt:lpstr>Early research</vt:lpstr>
      <vt:lpstr>James-Lange theory</vt:lpstr>
      <vt:lpstr>Problems with James-Lange theory</vt:lpstr>
      <vt:lpstr>Cannon-Bard theory</vt:lpstr>
      <vt:lpstr>Schachter-Singer theory</vt:lpstr>
      <vt:lpstr>Sham rage </vt:lpstr>
      <vt:lpstr>Anatomy of emotions: the limbic system – Papez Circuit</vt:lpstr>
      <vt:lpstr>Hippocampus</vt:lpstr>
      <vt:lpstr>Amygdala </vt:lpstr>
      <vt:lpstr>Thalamus </vt:lpstr>
      <vt:lpstr>Hypothalamus </vt:lpstr>
      <vt:lpstr>Cingulate gyrus </vt:lpstr>
      <vt:lpstr>Ventral tegmental area </vt:lpstr>
      <vt:lpstr>Septum </vt:lpstr>
      <vt:lpstr>Prefrontal area </vt:lpstr>
      <vt:lpstr>A definition of aggression</vt:lpstr>
      <vt:lpstr>Insular</vt:lpstr>
      <vt:lpstr>Cerebral  hemispheres and  emotion</vt:lpstr>
      <vt:lpstr>Emotions and facial expressions</vt:lpstr>
      <vt:lpstr>Facial feedback hypothesis </vt:lpstr>
      <vt:lpstr>Duchenne smile </vt:lpstr>
      <vt:lpstr> Attack behaviours</vt:lpstr>
      <vt:lpstr>Hormones &amp; neurotramsmitters</vt:lpstr>
      <vt:lpstr>Stress</vt:lpstr>
      <vt:lpstr>Our biological reaction to stressors</vt:lpstr>
      <vt:lpstr>Our biological reaction to stressors (cont.)</vt:lpstr>
      <vt:lpstr>Our biological reaction to stressors (cont.)</vt:lpstr>
      <vt:lpstr>Acute stress:  the sympathomedullary pathway </vt:lpstr>
      <vt:lpstr>Chronic stress:  the pituitary-adrenal system </vt:lpstr>
      <vt:lpstr>The immune system - psychoneuroimmunology </vt:lpstr>
      <vt:lpstr>Post traumatic stress disorder (PTSD)</vt:lpstr>
      <vt:lpstr>Theories of emotion</vt:lpstr>
      <vt:lpstr>Anatomy</vt:lpstr>
      <vt:lpstr>Stress</vt:lpstr>
      <vt:lpstr>Stress</vt:lpstr>
      <vt:lpstr>Readings</vt:lpstr>
    </vt:vector>
  </TitlesOfParts>
  <Company>MESH Computers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creator>Barnes</dc:creator>
  <cp:lastModifiedBy>Sarah</cp:lastModifiedBy>
  <cp:revision>164</cp:revision>
  <dcterms:created xsi:type="dcterms:W3CDTF">2011-03-24T11:56:42Z</dcterms:created>
  <dcterms:modified xsi:type="dcterms:W3CDTF">2013-01-04T10:04:49Z</dcterms:modified>
</cp:coreProperties>
</file>